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9410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7.xml"/><Relationship Id="rId3" Type="http://schemas.openxmlformats.org/officeDocument/2006/relationships/image" Target="../media/image6.png"/><Relationship Id="rId7" Type="http://schemas.openxmlformats.org/officeDocument/2006/relationships/slide" Target="../slides/slide21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写作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03504" cy="69494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写作仿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bdd379202f811564364#tid=6705f980f3f500000971b7f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79222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12724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4462272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504688" y="179222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504688" y="312724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446227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7ca5b9d92&amp;color=RGB(0,96,96)">
            <a:hlinkClick r:id="rId6" action="ppaction://hlinksldjump"/>
          </p:cNvPr>
          <p:cNvSpPr/>
          <p:nvPr/>
        </p:nvSpPr>
        <p:spPr>
          <a:xfrm>
            <a:off x="6803136" y="196596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词汇斩</a:t>
            </a:r>
            <a:endParaRPr lang="en-US" sz="2400" dirty="0"/>
          </a:p>
        </p:txBody>
      </p:sp>
      <p:sp>
        <p:nvSpPr>
          <p:cNvPr id="11" name="MasterShapeName?linknodeid=6261cfe63&amp;color=RGB(0,96,96)">
            <a:hlinkClick r:id="rId7" action="ppaction://hlinksldjump"/>
          </p:cNvPr>
          <p:cNvSpPr/>
          <p:nvPr/>
        </p:nvSpPr>
        <p:spPr>
          <a:xfrm>
            <a:off x="6803136" y="33284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句子控</a:t>
            </a:r>
            <a:endParaRPr lang="en-US" sz="2400" dirty="0"/>
          </a:p>
        </p:txBody>
      </p:sp>
      <p:sp>
        <p:nvSpPr>
          <p:cNvPr id="12" name="MasterShapeName?linknodeid=5642c97e9&amp;color=RGB(0,96,96)">
            <a:hlinkClick r:id="rId8" action="ppaction://hlinksldjump"/>
          </p:cNvPr>
          <p:cNvSpPr/>
          <p:nvPr/>
        </p:nvSpPr>
        <p:spPr>
          <a:xfrm>
            <a:off x="6803136" y="47000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写作仿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词汇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句子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658368" cy="658368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2.png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c94a3db06?pid=edc478667&amp;color=0,55,96&amp;mp=1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6_BD#c94a3db06?pid=edc478667&amp;color=0,55,96&amp;mp=1&amp;vtp=1&amp;bt=1&amp;bbb=1"/>
              <p:cNvSpPr/>
              <p:nvPr/>
            </p:nvSpPr>
            <p:spPr>
              <a:xfrm>
                <a:off x="502920" y="1512000"/>
                <a:ext cx="10570464" cy="3771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declare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.宣布，声明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；宣称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declare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for/against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声明支持/反对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Sun" panose="02010600030101010101" pitchFamily="2" charset="-122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declare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宣战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declare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sb/sth+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.宣布某人/某物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Sun" panose="02010600030101010101" pitchFamily="2" charset="-122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declare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sb/sth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be）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sb/sth宣布某人/某物为某人/某物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is/was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declared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据宣布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Sun" panose="02010600030101010101" pitchFamily="2" charset="-122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Many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people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declared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educational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reform.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很多人都声明支持这次教育改革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now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declare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this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celebration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open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现在我宣布庆祝活动开始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painting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declared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forgery.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这幅画被判定为赝品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牛津高阶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P_6_BD#c94a3db06?pid=edc478667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3771900"/>
              </a:xfrm>
              <a:prstGeom prst="rect">
                <a:avLst/>
              </a:prstGeom>
              <a:blipFill>
                <a:blip r:embed="rId4"/>
                <a:stretch>
                  <a:fillRect l="-1384" b="-32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94a3db06?pid=edc478667&amp;color=0,55,96&amp;mp=1&amp;vtp=1&amp;bt=1&amp;bbb=1&amp;hb=1"/>
          <p:cNvSpPr/>
          <p:nvPr/>
        </p:nvSpPr>
        <p:spPr>
          <a:xfrm>
            <a:off x="502920" y="1512000"/>
            <a:ext cx="10570464" cy="16505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Apart</a:t>
            </a:r>
            <a:r>
              <a:rPr lang="en-US" altLang="zh-CN" sz="1800" b="1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successful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statesman,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American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author,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printer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publisher,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successful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diplomat,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creative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 err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inventor.富兰克林除了是一位成功的</a:t>
            </a:r>
            <a:endParaRPr lang="en-US" altLang="zh-CN" sz="1800" b="1" i="0" dirty="0">
              <a:solidFill>
                <a:srgbClr val="003760"/>
              </a:solidFill>
              <a:latin typeface="Times New Roman" pitchFamily="34" charset="0"/>
              <a:ea typeface="微软雅黑" pitchFamily="34" charset="-122"/>
              <a:cs typeface="Times New Roman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1" i="0" dirty="0" err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政治家外，还</a:t>
            </a:r>
            <a:r>
              <a:rPr lang="en-US" altLang="zh-CN" b="1" i="0" dirty="0" err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是美国著名的一流作家、印刷商和出版商、成功的外交家、有创意的科学家和发明家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教材P42</a:t>
            </a:r>
            <a:endParaRPr lang="en-US" altLang="zh-CN" dirty="0"/>
          </a:p>
        </p:txBody>
      </p:sp>
      <p:pic>
        <p:nvPicPr>
          <p:cNvPr id="3" name="P_6_BD#c94a3db06?pid=edc478667&amp;color=0,55,96&amp;mp=1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74694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83eacbae7?pid=cfe0be97c&amp;color=0,55,96&amp;vtp=1&amp;bbb=1&amp;hb=1"/>
          <p:cNvSpPr/>
          <p:nvPr/>
        </p:nvSpPr>
        <p:spPr>
          <a:xfrm>
            <a:off x="502920" y="3255457"/>
            <a:ext cx="10570464" cy="11602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apart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（especially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aside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from）除了</a:t>
            </a:r>
            <a:r>
              <a:rPr lang="en-US" altLang="zh-CN" sz="2200" b="1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外（还）；此外；</a:t>
            </a:r>
            <a:r>
              <a:rPr lang="en-US" altLang="zh-CN" sz="22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除了</a:t>
            </a:r>
            <a:r>
              <a:rPr lang="en-US" altLang="zh-CN" sz="2200" b="1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</a:p>
          <a:p>
            <a:pPr>
              <a:lnSpc>
                <a:spcPts val="3900"/>
              </a:lnSpc>
            </a:pPr>
            <a:r>
              <a:rPr lang="en-US" altLang="zh-CN" sz="22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外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（都）；要不是</a:t>
            </a:r>
            <a:endParaRPr lang="en-US" altLang="zh-CN" sz="2200" dirty="0"/>
          </a:p>
        </p:txBody>
      </p:sp>
      <p:sp>
        <p:nvSpPr>
          <p:cNvPr id="6" name="P_6_BD#ab30f1560?pid=83eacbae7&amp;color=0,55,96&amp;vtp=1&amp;bbb=1&amp;hb=1"/>
          <p:cNvSpPr/>
          <p:nvPr/>
        </p:nvSpPr>
        <p:spPr>
          <a:xfrm>
            <a:off x="502920" y="425875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apart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slight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faults.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除了一些小的纰漏外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这项工作做得不错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physical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fitness,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skills.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除了能增强体质外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体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育运动还能教给我们重要的社交技能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#ab30f1560?pid=83eacbae7&amp;color=0,55,96&amp;vtp=1&amp;bt=1&amp;bbb=1&amp;hb=1"/>
              <p:cNvSpPr/>
              <p:nvPr/>
            </p:nvSpPr>
            <p:spPr>
              <a:xfrm>
                <a:off x="502920" y="1512000"/>
                <a:ext cx="10570464" cy="3771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特别注意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part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from意为“除了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外（还/都）”，为短语介词。根据上下文语境的不同，其用法可相当于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besides，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也可相当于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except和except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 u="sng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u="sng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part</a:t>
                </a:r>
                <a:r>
                  <a:rPr lang="en-US" altLang="zh-CN" sz="1800" b="0" i="0" u="sng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（=Except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ending,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it's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really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good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film.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除了结局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不好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外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这是一部很不错的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电影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She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has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relations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apart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（=besides）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aged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aunt.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除了一位年迈的伯母以外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她再没有亲戚了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besides还可以作副词，意为“此外；而且”，相当于in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addition，此时不可替换成apart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from。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Besides,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working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garden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seems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calming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effect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Jaramillo's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special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education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students.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此外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在花园里工作似乎对哈拉米略的特殊教育学生有镇定作用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全国新课标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Ⅱ⋅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改编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#ab30f1560?pid=83eacbae7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3771900"/>
              </a:xfrm>
              <a:prstGeom prst="rect">
                <a:avLst/>
              </a:prstGeom>
              <a:blipFill>
                <a:blip r:embed="rId3"/>
                <a:stretch>
                  <a:fillRect l="-1384" r="-288" b="-32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ab30f1560?pid=83eacbae7&amp;color=0,55,96&amp;tib=255,255,255&amp;iip=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08298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ab30f1560?pid=83eacbae7&amp;color=0,55,96&amp;vtp=1&amp;bt=1&amp;bbb=1"/>
          <p:cNvSpPr/>
          <p:nvPr/>
        </p:nvSpPr>
        <p:spPr>
          <a:xfrm>
            <a:off x="502920" y="15120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metal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string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细绳上绑着一把金属钥匙。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教材P42</a:t>
            </a:r>
            <a:endParaRPr lang="en-US" altLang="zh-CN" sz="1800" dirty="0"/>
          </a:p>
        </p:txBody>
      </p:sp>
      <p:pic>
        <p:nvPicPr>
          <p:cNvPr id="3" name="P_6_BD#ab30f1560?pid=83eacbae7&amp;color=0,55,96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19239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17889dc71?pid=cfe0be97c&amp;color=0,55,96&amp;vtp=1&amp;bbb=1"/>
          <p:cNvSpPr/>
          <p:nvPr/>
        </p:nvSpPr>
        <p:spPr>
          <a:xfrm>
            <a:off x="502920" y="2372616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.系，绑；贴；附上；认为有（重要性）；与</a:t>
            </a:r>
            <a:r>
              <a:rPr lang="en-US" altLang="zh-CN" sz="2200" b="1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联系起来</a:t>
            </a:r>
            <a:endParaRPr lang="en-US" altLang="zh-CN" sz="2200" dirty="0"/>
          </a:p>
        </p:txBody>
      </p:sp>
      <p:sp>
        <p:nvSpPr>
          <p:cNvPr id="6" name="P_6#1764f4fe6?pid=17889dc71&amp;color=0,55,96&amp;vtp=1&amp;bbb=1"/>
          <p:cNvSpPr/>
          <p:nvPr/>
        </p:nvSpPr>
        <p:spPr>
          <a:xfrm>
            <a:off x="502920" y="286898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释义·理解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ttach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①join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②believe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③connect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1764f4fe6?pid=17889dc71&amp;color=0,55,96&amp;mp=1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1764f4fe6?pid=17889dc71&amp;color=0,55,96&amp;mp=1&amp;vtp=1&amp;bt=1&amp;bbb=1&amp;hb=1"/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附到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上attach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importance/significance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重视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；认为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重要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为介词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cheque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order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form.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她在订货单上附了一张支票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education.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我的父母一直非常重视让我受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到良好的教育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1764f4fe6?pid=17889dc71&amp;color=0,55,96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6_BD#1764f4fe6?pid=17889dc71&amp;color=0,55,96&amp;vtp=1&amp;bt=1&amp;bbb=1"/>
              <p:cNvSpPr/>
              <p:nvPr/>
            </p:nvSpPr>
            <p:spPr>
              <a:xfrm>
                <a:off x="502920" y="1512000"/>
                <a:ext cx="10570464" cy="4123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attached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.附属的；为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工作；喜爱的；依恋的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；所附的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attached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sb/sth喜欢/依恋某人/某物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attached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（尤指短期）为（某机构）工作；附属于（某较大的机构）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attached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application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form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所附的申请表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very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attached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family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friends.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她非常依恋她的家人和朋友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How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attached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landline?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你对座机的依恋程度如何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全国乙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This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hospital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attached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medical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college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nearby.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这家医院附属于附近的那所医学院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attachment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.附件；附属物；依恋，爱慕，喜爱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email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contained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link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attachment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这封电子邮件里包含一个链接和一个附件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great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attachment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sister.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她十分依恋她的姐姐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P_6_BD#1764f4fe6?pid=17889dc71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4123055"/>
              </a:xfrm>
              <a:prstGeom prst="rect">
                <a:avLst/>
              </a:prstGeom>
              <a:blipFill>
                <a:blip r:embed="rId4"/>
                <a:stretch>
                  <a:fillRect l="-1384" b="-35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1764f4fe6?pid=17889dc71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flash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lightning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kite,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electricity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conducted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key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.一道闪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电击中了风筝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电流通过细绳传导到钥匙上。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教材P42</a:t>
            </a:r>
            <a:endParaRPr lang="en-US" altLang="zh-CN" dirty="0"/>
          </a:p>
        </p:txBody>
      </p:sp>
      <p:pic>
        <p:nvPicPr>
          <p:cNvPr id="3" name="P_6_BD#1764f4fe6?pid=17889dc71&amp;color=0,55,96&amp;mp=1&amp;tib=255,255,255&amp;iip=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deff55c76?pid=cfe0be97c&amp;color=0,55,96&amp;vtp=1&amp;bbb=1"/>
          <p:cNvSpPr/>
          <p:nvPr/>
        </p:nvSpPr>
        <p:spPr>
          <a:xfrm>
            <a:off x="502920" y="2791717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conduct</a:t>
            </a:r>
            <a:endParaRPr lang="en-US" altLang="zh-CN" sz="2200" dirty="0"/>
          </a:p>
        </p:txBody>
      </p:sp>
      <p:sp>
        <p:nvSpPr>
          <p:cNvPr id="6" name="P_6#08b8671dc?sp=1&amp;pid=deff55c76&amp;color=0,55,96&amp;vtp=1&amp;bbb=1"/>
          <p:cNvSpPr/>
          <p:nvPr/>
        </p:nvSpPr>
        <p:spPr>
          <a:xfrm>
            <a:off x="502920" y="3288081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➊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.传导（热、电）；实施；指挥（歌唱或音乐演奏）；带领；为（某人）导游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conducted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ruins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ancient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导游带领我们游览了古城遗迹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conduct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survey/an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experiment/a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test/an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interview进行调查/实验/测试/面试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conduct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concert指挥音乐会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conducting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consumer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attitudes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towards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我们在进行一项顾客对有机食品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态度的调查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7" name="P_6_BD#08b8671dc?pid=deff55c76&amp;color=0,55,96&amp;tib=255,255,255&amp;iip=1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187749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#08b8671dc?sp=1&amp;pid=deff55c76&amp;color=0,55,96&amp;vtp=1&amp;bt=1&amp;bbb=1"/>
              <p:cNvSpPr/>
              <p:nvPr/>
            </p:nvSpPr>
            <p:spPr>
              <a:xfrm>
                <a:off x="502920" y="1512000"/>
                <a:ext cx="10570464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.行为，举止；实施办法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sport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strict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code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conduct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这种体育运动有严格的行为规范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牛津高阶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conductor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.（乐队、合唱队的）指挥；（公共汽车）售票员；（火车）检票员；（电或热的）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导体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P_6#08b8671dc?sp=1&amp;pid=deff55c76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1611630"/>
              </a:xfrm>
              <a:prstGeom prst="rect">
                <a:avLst/>
              </a:prstGeom>
              <a:blipFill>
                <a:blip r:embed="rId3"/>
                <a:stretch>
                  <a:fillRect l="-1384" r="-461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08b8671dc?pid=deff55c76&amp;color=0,55,96&amp;tib=255,255,255&amp;iip=1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2516951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08b8671dc?pid=deff55c76&amp;color=0,55,96&amp;mp=1&amp;vtp=1&amp;bt=1&amp;bbb=1&amp;hb=1"/>
          <p:cNvSpPr/>
          <p:nvPr/>
        </p:nvSpPr>
        <p:spPr>
          <a:xfrm>
            <a:off x="502920" y="1512000"/>
            <a:ext cx="10570464" cy="16505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suggests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Newton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certainly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inspired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falling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apple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head.事实上，不止一种说法表明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，虽然牛顿确实受到了掉落的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苹果的启发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但并没有证据证明那个苹果砸到了他的头上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教材P44</a:t>
            </a:r>
            <a:endParaRPr lang="en-US" altLang="zh-CN" dirty="0"/>
          </a:p>
        </p:txBody>
      </p:sp>
      <p:pic>
        <p:nvPicPr>
          <p:cNvPr id="3" name="P_6_BD#08b8671dc?pid=deff55c76&amp;color=0,55,96&amp;mp=1&amp;tib=255,255,255&amp;iip=1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74694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7de6152d1?pid=cfe0be97c&amp;color=0,55,96&amp;vtp=1&amp;bbb=1"/>
          <p:cNvSpPr/>
          <p:nvPr/>
        </p:nvSpPr>
        <p:spPr>
          <a:xfrm>
            <a:off x="502920" y="3198117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</a:t>
            </a:r>
            <a:endParaRPr lang="en-US" altLang="zh-CN" sz="2200" dirty="0"/>
          </a:p>
        </p:txBody>
      </p:sp>
      <p:sp>
        <p:nvSpPr>
          <p:cNvPr id="6" name="P_6#a89a7eeb3?pid=7de6152d1&amp;color=0,55,96&amp;vtp=1&amp;bbb=1"/>
          <p:cNvSpPr/>
          <p:nvPr/>
        </p:nvSpPr>
        <p:spPr>
          <a:xfrm>
            <a:off x="502920" y="3694481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➊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.［C］记述；描述；报道；账户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常用复数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］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账目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brief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trip.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这是对一次旅行的简要描述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a89a7eeb3?pid=7de6152d1&amp;color=0,55,96&amp;mp=1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a89a7eeb3?pid=7de6152d1&amp;color=0,55,96&amp;mp=1&amp;vtp=1&amp;bt=1&amp;bb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/close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开户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/销户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由于；因为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决不；绝对不（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置于句首时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句子用部分倒装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account=take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consideration）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考虑到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考虑在内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flight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postponed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weather.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因为天气恶劣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航班延误了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jump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conclusion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uncertain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当你对一个问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题感到不确定时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切勿仓促下结论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architect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surroundings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designing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一位优秀的建筑师在设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计建筑物时会考虑到建筑物的周围环境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947766f28.fixed?color=61,88,159&amp;vtp=1&amp;bbb=1"/>
          <p:cNvSpPr/>
          <p:nvPr/>
        </p:nvSpPr>
        <p:spPr>
          <a:xfrm>
            <a:off x="4946904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3</a:t>
            </a:r>
            <a:endParaRPr lang="en-US" altLang="zh-CN" sz="5400" dirty="0"/>
          </a:p>
        </p:txBody>
      </p:sp>
      <p:sp>
        <p:nvSpPr>
          <p:cNvPr id="3" name="C_1_BD#947766f28.fixed?color=61,88,159&amp;vtp=1&amp;bbb=1"/>
          <p:cNvSpPr/>
          <p:nvPr/>
        </p:nvSpPr>
        <p:spPr>
          <a:xfrm>
            <a:off x="0" y="3493008"/>
            <a:ext cx="12188952" cy="15179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The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world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of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science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a89a7eeb3?pid=7de6152d1&amp;color=0,55,96&amp;vtp=1&amp;bt=1&amp;bbb=1"/>
              <p:cNvSpPr/>
              <p:nvPr/>
            </p:nvSpPr>
            <p:spPr>
              <a:xfrm>
                <a:off x="502920" y="1512000"/>
                <a:ext cx="10570464" cy="3284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.认为是；视为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常用被动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event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accounted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success.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人们认为这次活动是成功的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account</a:t>
                </a: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phr</a:t>
                </a:r>
                <a:r>
                  <a:rPr kumimoji="0" lang="en-US" altLang="zh-CN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</a:t>
                </a: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.解释；是</a:t>
                </a: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的原因；占（一定数量或比例）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much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pressure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account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recent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low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efficiency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study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你最近学习低效可能是压力太大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导致的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Lighting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accounts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about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7%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total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electricity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consumed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照明约占美国总用电量的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%。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Ⅰ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accountant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.会计师；会计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P_6_BD#a89a7eeb3?pid=7de6152d1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3284855"/>
              </a:xfrm>
              <a:prstGeom prst="rect">
                <a:avLst/>
              </a:prstGeom>
              <a:blipFill>
                <a:blip r:embed="rId3"/>
                <a:stretch>
                  <a:fillRect l="-1384" b="-44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_6_BD#a89a7eeb3?pid=7de6152d1&amp;color=0,55,96&amp;tib=255,255,255&amp;iip=1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4576256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ce6610e9?pid=6261cfe63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sz="2200" dirty="0"/>
          </a:p>
        </p:txBody>
      </p:sp>
      <p:pic>
        <p:nvPicPr>
          <p:cNvPr id="3" name="P_5#cfab94355?pid=8ce6610e9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5848" y="2095500"/>
            <a:ext cx="4873752" cy="60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cfab94355?pid=8ce6610e9&amp;color=0,55,96&amp;vtp=1&amp;bbb=1"/>
          <p:cNvSpPr/>
          <p:nvPr/>
        </p:nvSpPr>
        <p:spPr>
          <a:xfrm>
            <a:off x="502920" y="283210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他放飞了一只风筝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风筝上系着一条细绳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教材P42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with复合结构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with复合结构中的宾语由名词或代词充当，宾语补足语由名词、形容词、副词、介词短语或非谓语动词充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当。该结构在句中表示状态或说明背景情况，常作伴随、方式、原因、条件等状语。具体结构如下：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①with+名词/代词+名词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daughter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schoolgirl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他去世时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他的女儿还是个学生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5" name="P_5_BD#cfab94355?pid=8ce6610e9&amp;color=0,55,96&amp;tib=255,255,255&amp;iip=1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3269869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5#cfab94355?pid=8ce6610e9&amp;color=0,55,96&amp;tib=255,255,255&amp;iip=16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375335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cfab94355?pid=8ce6610e9&amp;color=0,55,96&amp;mp=1&amp;vtp=1&amp;bt=1&amp;bbb=1"/>
          <p:cNvSpPr/>
          <p:nvPr/>
        </p:nvSpPr>
        <p:spPr>
          <a:xfrm>
            <a:off x="502920" y="150876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②with+名词/代词+介词短语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goodbye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tears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eyes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她含着眼泪说了再见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with+名词/代词+形容词（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强调名词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代词的特性或状态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on't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speak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mouth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full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嘴里塞满食物时不要说话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with+名词/代词+副词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他低着头站在老师面前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⑤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with+名词/代词+过去分词（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强调名词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代词是过去分词动作的承受者或动作已经发生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girl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eyes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fixed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wall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女孩静静地站在那里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眼睛盯着墙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cfab94355?pid=8ce6610e9&amp;color=0,55,96&amp;mp=1&amp;vtp=1&amp;bt=1&amp;bb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⑥with+名词/代词+现在分词（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强调名词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代词是现在分词动作的发出者或某动作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状态正在进行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holiday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mother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ill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因为妈妈生病了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我无法去度假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with+名词/代词+不定式（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不定式动作尚未发生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clothes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wash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有这些衣服要洗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我无法出去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别注意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with+宾语+不定式”结构中，不定式用主动形式表被动含义。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do（√）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done（×）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5da8f074?pid=6261cfe63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endParaRPr lang="en-US" altLang="zh-CN" sz="2200" dirty="0"/>
          </a:p>
        </p:txBody>
      </p:sp>
      <p:pic>
        <p:nvPicPr>
          <p:cNvPr id="3" name="P_5_BD#e3ea2bc4a?pid=a5da8f074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64992" y="2095500"/>
            <a:ext cx="4846320" cy="244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e3ea2bc4a?pid=a5da8f074&amp;color=0,55,96&amp;vtp=1&amp;bbb=1"/>
          <p:cNvSpPr/>
          <p:nvPr/>
        </p:nvSpPr>
        <p:spPr>
          <a:xfrm>
            <a:off x="502920" y="46736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虽然已经证明富兰克林的确做了这个实验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但不止一位科学家对事实真相提出了质疑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教材P43</a:t>
            </a:r>
            <a:endParaRPr lang="en-US" altLang="zh-CN" sz="1800" dirty="0"/>
          </a:p>
        </p:txBody>
      </p:sp>
      <p:pic>
        <p:nvPicPr>
          <p:cNvPr id="5" name="P_5_BD#e3ea2bc4a?pid=a5da8f074&amp;color=0,55,96&amp;tib=255,255,255&amp;iip=1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50855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e3ea2bc4a?pid=a5da8f074&amp;color=0,55,96&amp;vtp=1&amp;bt=1&amp;bbb=1&amp;hb=1"/>
          <p:cNvSpPr/>
          <p:nvPr/>
        </p:nvSpPr>
        <p:spPr>
          <a:xfrm>
            <a:off x="502920" y="151200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知识拓展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although引导让步状语从句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lthough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/though/while引导让步状语从句的用法：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although和though在一般情况下可以互换，引导让步状语从句时不与but连用，但可与副词yet连用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。有时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也可以用于引导让步状语从句，但一般要位于句首。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though/although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尽管天气很冷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但他没有生火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although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比though更为正式，语气较重，常用于强调让步的语气；though可用于形式倒装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，用于形式倒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装时也可以用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as，但although不可以。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insisted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although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尽管我警告他不要这样做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但他还是坚持要做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ravely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though/as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fought,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winning.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尽管队员们勇敢地拼搏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但他们还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是没有获胜的可能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e3ea2bc4a?pid=a5da8f074&amp;color=0,55,96&amp;vtp=1&amp;bt=1&amp;bbb=1&amp;hb=1"/>
          <p:cNvSpPr/>
          <p:nvPr/>
        </p:nvSpPr>
        <p:spPr>
          <a:xfrm>
            <a:off x="502920" y="151200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知识拓展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“more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one+可数名词单数”的主谓一致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one+可数名词单数”作主语时，谓语动词应用单数形式。同样用法的还有“many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+可数名词单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”。这些短语表达的是“很多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；许多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”的意思，但中心词是单数名词。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ore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members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performed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tomorrow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的成员中不止一个男孩要在这出短剧里表演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这出短剧将于明天上演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reported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disaster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据报道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灾区目前正在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建造许多新房子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642c97e9?pid=453e1f90b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写作仿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写实验报告</a:t>
            </a:r>
            <a:endParaRPr lang="en-US" altLang="zh-CN" sz="2400" dirty="0"/>
          </a:p>
        </p:txBody>
      </p:sp>
      <p:sp>
        <p:nvSpPr>
          <p:cNvPr id="3" name="C_4_BD#7b3f228c3?pid=5642c97e9&amp;color=0,55,96&amp;vtp=1&amp;bbb=1"/>
          <p:cNvSpPr/>
          <p:nvPr/>
        </p:nvSpPr>
        <p:spPr>
          <a:xfrm>
            <a:off x="502920" y="2040565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文体分析</a:t>
            </a:r>
            <a:endParaRPr lang="en-US" altLang="zh-CN" sz="2200" dirty="0"/>
          </a:p>
        </p:txBody>
      </p:sp>
      <p:sp>
        <p:nvSpPr>
          <p:cNvPr id="4" name="P_5#5ea440b3a?sp=1&amp;pid=7b3f228c3&amp;color=0,55,96&amp;vtp=1&amp;bbb=1&amp;hb=1"/>
          <p:cNvSpPr/>
          <p:nvPr/>
        </p:nvSpPr>
        <p:spPr>
          <a:xfrm>
            <a:off x="502920" y="2530595"/>
            <a:ext cx="10570464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1.文体介绍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英文的实验报告主要描述实验目的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、实验材料、实验步骤、实验结果和实验反思等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。该文体要求逻辑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清晰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、语言平实，要把实验的过程表述清楚。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5ea440b3a?sp=1&amp;pid=7b3f228c3&amp;color=0,55,96&amp;mp=1&amp;vtp=1&amp;bt=1&amp;bbb=1"/>
          <p:cNvSpPr/>
          <p:nvPr/>
        </p:nvSpPr>
        <p:spPr>
          <a:xfrm>
            <a:off x="502920" y="1517904"/>
            <a:ext cx="10570464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2.篇章结构</a:t>
            </a:r>
            <a:endParaRPr lang="en-US" altLang="zh-CN" sz="1800" dirty="0"/>
          </a:p>
        </p:txBody>
      </p:sp>
      <p:pic>
        <p:nvPicPr>
          <p:cNvPr id="3" name="P_5_BD#5ea440b3a?pid=7b3f228c3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81528" y="2009013"/>
            <a:ext cx="5422392" cy="300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664a42b8?pid=5642c97e9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素材储备</a:t>
            </a:r>
            <a:endParaRPr lang="en-US" altLang="zh-CN" sz="2200" dirty="0"/>
          </a:p>
        </p:txBody>
      </p:sp>
      <p:sp>
        <p:nvSpPr>
          <p:cNvPr id="3" name="P_5#0de919de4?sp=1&amp;pid=8664a42b8&amp;color=0,55,96&amp;vtp=1&amp;bbb=1&amp;hb=1"/>
          <p:cNvSpPr/>
          <p:nvPr/>
        </p:nvSpPr>
        <p:spPr>
          <a:xfrm>
            <a:off x="502920" y="2008625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1.常用词汇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实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验目的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：aim,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purpose,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discover,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reaction,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condition,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degree,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实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验器材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：equipment,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bottle,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match,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balance,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clamp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（夹子）,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beaker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（烧杯）,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tube,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alcohol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lamp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酒精灯）,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thermometer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（温度计）,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（夹具）,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crucible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（坩埚）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实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验步骤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：procedure,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stage,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mix,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light,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实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验结果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：burn,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boil,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violently,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temperature,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steam,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oxide,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（生锈）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实验结论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：conclusion,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conclude,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conclusion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53e1f90b.fixed?pid=947766f28&amp;color=61,88,159&amp;vtp=1&amp;bbb=1"/>
          <p:cNvSpPr/>
          <p:nvPr/>
        </p:nvSpPr>
        <p:spPr>
          <a:xfrm>
            <a:off x="795528" y="2642616"/>
            <a:ext cx="3136392" cy="14356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Ⅲ</a:t>
            </a:r>
            <a:endParaRPr lang="en-US" altLang="zh-CN" sz="4000" dirty="0"/>
          </a:p>
        </p:txBody>
      </p:sp>
      <p:sp>
        <p:nvSpPr>
          <p:cNvPr id="3" name="C_2_BD#453e1f90b.fixed?pid=947766f28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5200"/>
              </a:lnSpc>
            </a:pP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Developing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5300"/>
              </a:lnSpc>
            </a:pP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Presenting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Reflection</a:t>
            </a:r>
            <a:endParaRPr lang="en-US" altLang="zh-CN" sz="43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0de919de4?sp=1&amp;pid=8664a42b8&amp;color=0,55,96&amp;vtp=1&amp;bt=1&amp;bbb=1"/>
          <p:cNvSpPr/>
          <p:nvPr/>
        </p:nvSpPr>
        <p:spPr>
          <a:xfrm>
            <a:off x="502920" y="1517904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.常用表达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（1）介绍实验目的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designed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该实验旨在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该实验的目的是了解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carried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为了弄清楚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我们做了这个实验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carried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我们做了一个实验来了解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purpose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discovering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为了发现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0de919de4?sp=1&amp;pid=8664a42b8&amp;color=0,55,96&amp;vtp=1&amp;bt=1&amp;bbb=1&amp;hb=1"/>
          <p:cNvSpPr/>
          <p:nvPr/>
        </p:nvSpPr>
        <p:spPr>
          <a:xfrm>
            <a:off x="502920" y="1517904"/>
            <a:ext cx="10570464" cy="473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（2）介绍实验器材和实验步骤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prepared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我准备了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来做这个实验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ake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preparations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为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做好充分准备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按如下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步骤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做实验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observation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被观察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needed: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需要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准备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以下物品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perform/conduct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为了做这个实验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你需要以下物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品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irst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mix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首先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把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放进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其次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将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放入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最后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将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与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混合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eave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将试管放置一周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oil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minutes.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烧水三分钟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bottom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tube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把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放在试管的底部并把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加入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0de919de4?sp=1&amp;pid=8664a42b8&amp;color=0,55,96&amp;vtp=1&amp;bt=1&amp;bbb=1&amp;hb=1"/>
          <p:cNvSpPr/>
          <p:nvPr/>
        </p:nvSpPr>
        <p:spPr>
          <a:xfrm>
            <a:off x="502920" y="1517904"/>
            <a:ext cx="10570464" cy="36866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（3）说明实验结论和结果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fter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draw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conclusion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实验结束后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我们可以得出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结论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conclude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从这个实验中我们可以得出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结论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我们可以从实验中学到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hrough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further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通过这次实验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你可以进一步了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解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理论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实验的结果表明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conclusion,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happened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综上所述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根据实验中发生的情况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我们可以说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dcf44c55?pid=5642c97e9&amp;color=0,55,96&amp;vtp=1&amp;bt=1&amp;bbb=1"/>
          <p:cNvSpPr/>
          <p:nvPr/>
        </p:nvSpPr>
        <p:spPr>
          <a:xfrm>
            <a:off x="502920" y="1508760"/>
            <a:ext cx="10570464" cy="3990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模拟演练</a:t>
            </a:r>
            <a:endParaRPr lang="en-US" altLang="zh-CN" sz="2200" dirty="0"/>
          </a:p>
        </p:txBody>
      </p:sp>
      <p:sp>
        <p:nvSpPr>
          <p:cNvPr id="3" name="QO_5_BD.79_1#571f90dfe?pid=1dcf44c55&amp;color=0,55,96&amp;vtp=1&amp;bbb=1"/>
          <p:cNvSpPr/>
          <p:nvPr/>
        </p:nvSpPr>
        <p:spPr>
          <a:xfrm>
            <a:off x="502920" y="1952100"/>
            <a:ext cx="10570464" cy="1417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请根据下列内容，写一篇实验报告。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实验目的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：不打破鸡蛋取下蛋壳（eggshell）。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实验器材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：一个玻璃杯、一个小锅、水、一个鸡蛋、醋（vinegar）。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实验步骤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：1.把鸡蛋放在锅中煮十五分钟左右；</a:t>
            </a:r>
            <a:endParaRPr lang="en-US" altLang="zh-CN" sz="1800" dirty="0"/>
          </a:p>
        </p:txBody>
      </p:sp>
      <p:sp>
        <p:nvSpPr>
          <p:cNvPr id="4" name="QO_5_BD.79_2#571f90dfe?sp=1&amp;pid=1dcf44c55&amp;color=0,55,96&amp;vtp=1&amp;bbb=1"/>
          <p:cNvSpPr/>
          <p:nvPr/>
        </p:nvSpPr>
        <p:spPr>
          <a:xfrm>
            <a:off x="502920" y="3394900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2.把煮熟的鸡蛋放到玻璃杯中；</a:t>
            </a:r>
            <a:endParaRPr lang="en-US" altLang="zh-CN" sz="1800" dirty="0"/>
          </a:p>
        </p:txBody>
      </p:sp>
      <p:sp>
        <p:nvSpPr>
          <p:cNvPr id="5" name="QO_5_BD.79_3#571f90dfe?sp=1&amp;pid=1dcf44c55&amp;color=0,55,96&amp;vtp=1&amp;bbb=1"/>
          <p:cNvSpPr/>
          <p:nvPr/>
        </p:nvSpPr>
        <p:spPr>
          <a:xfrm>
            <a:off x="502920" y="3752913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3.往玻璃杯中倒醋，醋要漫过鸡蛋；</a:t>
            </a:r>
            <a:endParaRPr lang="en-US" altLang="zh-CN" sz="1800" dirty="0"/>
          </a:p>
        </p:txBody>
      </p:sp>
      <p:sp>
        <p:nvSpPr>
          <p:cNvPr id="6" name="QO_5_BD.79_4#571f90dfe?sp=1&amp;pid=1dcf44c55&amp;color=0,55,96&amp;vtp=1&amp;bbb=1&amp;hb=1"/>
          <p:cNvSpPr/>
          <p:nvPr/>
        </p:nvSpPr>
        <p:spPr>
          <a:xfrm>
            <a:off x="502920" y="4102227"/>
            <a:ext cx="10570464" cy="215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4.让鸡蛋在醋中浸泡一周。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实验结果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：一周后，鸡蛋壳基本消失。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实验结论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：醋中的酸（acid）与蛋壳中的碳酸钙（calcium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carbonate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）反应生成二氧化碳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carbon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dioxide），蛋壳几乎消失。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：写作词数应为100个左右。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______________________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80_1#571f90dfe?pid=1dcf44c55&amp;color=0,55,96&amp;mp=1&amp;vtp=1&amp;bt=1&amp;bbb=1"/>
          <p:cNvSpPr/>
          <p:nvPr/>
        </p:nvSpPr>
        <p:spPr>
          <a:xfrm>
            <a:off x="502920" y="1517904"/>
            <a:ext cx="10570464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【思路引导】</a:t>
            </a:r>
            <a:endParaRPr lang="en-US" altLang="zh-CN" sz="1800" dirty="0"/>
          </a:p>
        </p:txBody>
      </p:sp>
      <p:pic>
        <p:nvPicPr>
          <p:cNvPr id="3" name="QO_5_EX.80_2#571f90dfe?pid=1dcf44c55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08" y="2009013"/>
            <a:ext cx="5349240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81_1#571f90dfe?pid=1dcf44c55&amp;color=0,55,96&amp;vtp=1&amp;bt=1&amp;bbb=1&amp;hb=1"/>
          <p:cNvSpPr/>
          <p:nvPr/>
        </p:nvSpPr>
        <p:spPr>
          <a:xfrm>
            <a:off x="502920" y="1517904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【参考范文】</a:t>
            </a:r>
            <a:endParaRPr lang="en-US" altLang="zh-CN" sz="1800" dirty="0"/>
          </a:p>
          <a:p>
            <a:pPr algn="ctr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1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aim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remove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eggshell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egg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egg.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prepared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glass,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pot,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egg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vinegar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.With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ready,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conducted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boil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egg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minutes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filled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water.Next,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egg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glass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soak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vinegar.After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egg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vinegar.A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later,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eggshell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almost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disappears.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draw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conclusion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eggshell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calcium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carbonate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vinegar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contains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acid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form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gas—carbon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dioxide.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f0e319dcf?sp=1&amp;pid=1dcf44c55&amp;color=0,55,96&amp;vtp=1&amp;bt=1&amp;bbb=1"/>
          <p:cNvSpPr/>
          <p:nvPr/>
        </p:nvSpPr>
        <p:spPr>
          <a:xfrm>
            <a:off x="502920" y="1517904"/>
            <a:ext cx="10570464" cy="2449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请总结你学到的有用表达：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高级词汇】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【高级句式】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对应练习见《巩固练》L29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#1d99f84ad?pid=453e1f90b&amp;color=0,55,96&amp;vtp=1&amp;bt=1&amp;bbb=1"/>
          <p:cNvSpPr/>
          <p:nvPr/>
        </p:nvSpPr>
        <p:spPr>
          <a:xfrm>
            <a:off x="502920" y="1512000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对应练习见《巩固练》L29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敲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黑板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1.语言知识：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declaration，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conduct，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apart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with复合结构，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although引导让步状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语从句，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“more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one+可数名词单数”的主谓一致等。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2.语言技能：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能根据语篇标题预测语篇的内容；根据需要设计合理的语篇结构；学会写实验报告。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791b1c5c?pid=7ca5b9d92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必刷词汇</a:t>
            </a:r>
            <a:endParaRPr lang="en-US" altLang="zh-CN" sz="2400" dirty="0"/>
          </a:p>
        </p:txBody>
      </p:sp>
      <p:sp>
        <p:nvSpPr>
          <p:cNvPr id="3" name="QB_5_BD.1_1#fcc323a90?pid=7791b1c5c&amp;color=0,55,96&amp;vtp=1&amp;bbb=1"/>
          <p:cNvSpPr/>
          <p:nvPr/>
        </p:nvSpPr>
        <p:spPr>
          <a:xfrm>
            <a:off x="502920" y="204517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1.draft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2.gravity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.金属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4.procedure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lang="en-US" altLang="zh-CN" sz="1800" dirty="0"/>
          </a:p>
        </p:txBody>
      </p:sp>
      <p:sp>
        <p:nvSpPr>
          <p:cNvPr id="4" name="QB_5_AN.2_1#fcc323a90.blank?pid=7791b1c5c&amp;color=0,55,96&amp;vpa=1&amp;vtp=1&amp;bbb=1"/>
          <p:cNvSpPr/>
          <p:nvPr/>
        </p:nvSpPr>
        <p:spPr>
          <a:xfrm>
            <a:off x="1384776" y="201469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起草，草拟</a:t>
            </a:r>
            <a:endParaRPr lang="en-US" altLang="zh-CN" dirty="0"/>
          </a:p>
        </p:txBody>
      </p:sp>
      <p:sp>
        <p:nvSpPr>
          <p:cNvPr id="5" name="QB_5_AN.3_1#fcc323a90.blank?pid=7791b1c5c&amp;color=0,55,96&amp;vpa=2&amp;vtp=1&amp;bbb=1"/>
          <p:cNvSpPr/>
          <p:nvPr/>
        </p:nvSpPr>
        <p:spPr>
          <a:xfrm>
            <a:off x="3042126" y="2014695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草稿</a:t>
            </a:r>
            <a:endParaRPr lang="en-US" altLang="zh-CN" dirty="0"/>
          </a:p>
        </p:txBody>
      </p:sp>
      <p:sp>
        <p:nvSpPr>
          <p:cNvPr id="7" name="QB_5_AN.5_1#fcc323a90.blank?pid=7791b1c5c&amp;color=0,55,96&amp;vpa=3&amp;vtp=1&amp;bbb=1"/>
          <p:cNvSpPr/>
          <p:nvPr/>
        </p:nvSpPr>
        <p:spPr>
          <a:xfrm>
            <a:off x="1613376" y="243379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重力，引力</a:t>
            </a:r>
            <a:endParaRPr lang="en-US" altLang="zh-CN" dirty="0"/>
          </a:p>
        </p:txBody>
      </p:sp>
      <p:sp>
        <p:nvSpPr>
          <p:cNvPr id="9" name="QB_5_AN.7_1#fcc323a90.blank?pid=7791b1c5c&amp;color=0,55,96&amp;vpa=4&amp;vtp=1&amp;bbb=1"/>
          <p:cNvSpPr/>
          <p:nvPr/>
        </p:nvSpPr>
        <p:spPr>
          <a:xfrm>
            <a:off x="654526" y="2852895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metal</a:t>
            </a:r>
            <a:endParaRPr lang="en-US" altLang="zh-CN" dirty="0"/>
          </a:p>
        </p:txBody>
      </p:sp>
      <p:sp>
        <p:nvSpPr>
          <p:cNvPr id="11" name="QB_5_AN.9_1#fcc323a90.blank?pid=7791b1c5c&amp;color=0,55,96&amp;vpa=5&amp;vtp=1&amp;bbb=1"/>
          <p:cNvSpPr/>
          <p:nvPr/>
        </p:nvSpPr>
        <p:spPr>
          <a:xfrm>
            <a:off x="1880076" y="3251040"/>
            <a:ext cx="1995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程序，步骤，手续</a:t>
            </a:r>
            <a:endParaRPr lang="en-US" altLang="zh-CN" dirty="0"/>
          </a:p>
        </p:txBody>
      </p:sp>
      <p:sp>
        <p:nvSpPr>
          <p:cNvPr id="12" name="QB_5_BD.10_1#5765995f7?sp=1&amp;pid=7791b1c5c&amp;color=0,55,96&amp;vtp=1&amp;bbb=1"/>
          <p:cNvSpPr/>
          <p:nvPr/>
        </p:nvSpPr>
        <p:spPr>
          <a:xfrm>
            <a:off x="502920" y="36931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5.lightning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展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一道闪电</a:t>
            </a:r>
            <a:endParaRPr lang="en-US" altLang="zh-CN" sz="1800" dirty="0"/>
          </a:p>
        </p:txBody>
      </p:sp>
      <p:sp>
        <p:nvSpPr>
          <p:cNvPr id="13" name="QB_5_AN.11_1#5765995f7.blank?pid=7791b1c5c&amp;color=0,55,96&amp;vpa=6&amp;vtp=1&amp;bbb=1"/>
          <p:cNvSpPr/>
          <p:nvPr/>
        </p:nvSpPr>
        <p:spPr>
          <a:xfrm>
            <a:off x="1791176" y="3662680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闪电</a:t>
            </a:r>
            <a:endParaRPr lang="en-US" altLang="zh-CN" dirty="0"/>
          </a:p>
        </p:txBody>
      </p:sp>
      <p:sp>
        <p:nvSpPr>
          <p:cNvPr id="14" name="QB_5_AN.12_1#5765995f7.blank?pid=7791b1c5c&amp;color=0,55,96&amp;vpa=7&amp;vtp=1"/>
          <p:cNvSpPr/>
          <p:nvPr/>
        </p:nvSpPr>
        <p:spPr>
          <a:xfrm>
            <a:off x="978376" y="4060825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5" name="QB_5_AN.13_1#5765995f7.blank?pid=7791b1c5c&amp;color=0,55,96&amp;vpa=8&amp;vtp=1&amp;bbb=1"/>
          <p:cNvSpPr/>
          <p:nvPr/>
        </p:nvSpPr>
        <p:spPr>
          <a:xfrm>
            <a:off x="1435576" y="4060825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flash</a:t>
            </a:r>
            <a:endParaRPr lang="en-US" altLang="zh-CN" dirty="0"/>
          </a:p>
        </p:txBody>
      </p:sp>
      <p:sp>
        <p:nvSpPr>
          <p:cNvPr id="16" name="QB_5_AN.14_1#5765995f7.blank?pid=7791b1c5c&amp;color=0,55,96&amp;vpa=9&amp;vtp=1&amp;bbb=1"/>
          <p:cNvSpPr/>
          <p:nvPr/>
        </p:nvSpPr>
        <p:spPr>
          <a:xfrm>
            <a:off x="2184876" y="406082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17" name="QB_5_AN.15_1#5765995f7.blank?pid=7791b1c5c&amp;color=0,55,96&amp;vpa=10&amp;vtp=1&amp;bbb=1"/>
          <p:cNvSpPr/>
          <p:nvPr/>
        </p:nvSpPr>
        <p:spPr>
          <a:xfrm>
            <a:off x="2667476" y="4048125"/>
            <a:ext cx="992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lightning</a:t>
            </a:r>
            <a:endParaRPr lang="en-US" altLang="zh-CN" dirty="0"/>
          </a:p>
        </p:txBody>
      </p:sp>
      <p:sp>
        <p:nvSpPr>
          <p:cNvPr id="18" name="QB_5_BD.16_1#470966f88?pid=7791b1c5c&amp;color=0,55,96&amp;vtp=1&amp;bbb=1"/>
          <p:cNvSpPr/>
          <p:nvPr/>
        </p:nvSpPr>
        <p:spPr>
          <a:xfrm>
            <a:off x="502920" y="450792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.声明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，宣告联想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.声明，宣布</a:t>
            </a:r>
            <a:endParaRPr lang="en-US" altLang="zh-CN" sz="1800" dirty="0"/>
          </a:p>
        </p:txBody>
      </p:sp>
      <p:sp>
        <p:nvSpPr>
          <p:cNvPr id="19" name="QB_5_AN.17_1#470966f88.blank?pid=7791b1c5c&amp;color=0,55,96&amp;vpa=11&amp;vtp=1&amp;bbb=1"/>
          <p:cNvSpPr/>
          <p:nvPr/>
        </p:nvSpPr>
        <p:spPr>
          <a:xfrm>
            <a:off x="692626" y="4456493"/>
            <a:ext cx="1182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declaration</a:t>
            </a:r>
            <a:endParaRPr lang="en-US" altLang="zh-CN" dirty="0"/>
          </a:p>
        </p:txBody>
      </p:sp>
      <p:sp>
        <p:nvSpPr>
          <p:cNvPr id="20" name="QB_5_AN.18_1#470966f88.blank?pid=7791b1c5c&amp;color=0,55,96&amp;vpa=12&amp;vtp=1&amp;bbb=1"/>
          <p:cNvSpPr/>
          <p:nvPr/>
        </p:nvSpPr>
        <p:spPr>
          <a:xfrm>
            <a:off x="3835876" y="4456493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declare</a:t>
            </a:r>
            <a:endParaRPr lang="en-US" altLang="zh-CN" dirty="0"/>
          </a:p>
        </p:txBody>
      </p:sp>
      <p:sp>
        <p:nvSpPr>
          <p:cNvPr id="21" name="QB_5_BD.19_1#773e7cd04?sp=1&amp;pid=7791b1c5c&amp;color=0,55,96&amp;vtp=1&amp;bbb=1"/>
          <p:cNvSpPr/>
          <p:nvPr/>
        </p:nvSpPr>
        <p:spPr>
          <a:xfrm>
            <a:off x="502920" y="491871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.（科学）实验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.尝试；做试验；进行实验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做实验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.实验的，试验的</a:t>
            </a:r>
            <a:endParaRPr lang="en-US" altLang="zh-CN" sz="1800" dirty="0"/>
          </a:p>
        </p:txBody>
      </p:sp>
      <p:sp>
        <p:nvSpPr>
          <p:cNvPr id="22" name="QB_5_AN.20_1#773e7cd04.blank?pid=7791b1c5c&amp;color=0,55,96&amp;vpa=13&amp;vtp=1&amp;bbb=1"/>
          <p:cNvSpPr/>
          <p:nvPr/>
        </p:nvSpPr>
        <p:spPr>
          <a:xfrm>
            <a:off x="679926" y="4875530"/>
            <a:ext cx="1195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</a:t>
            </a:r>
            <a:endParaRPr lang="en-US" altLang="zh-CN" dirty="0"/>
          </a:p>
        </p:txBody>
      </p:sp>
      <p:sp>
        <p:nvSpPr>
          <p:cNvPr id="23" name="QB_5_AN.21_1#773e7cd04.blank?pid=7791b1c5c&amp;color=0,55,96&amp;vpa=14&amp;vtp=1&amp;bbb=1"/>
          <p:cNvSpPr/>
          <p:nvPr/>
        </p:nvSpPr>
        <p:spPr>
          <a:xfrm>
            <a:off x="965676" y="5294630"/>
            <a:ext cx="1195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do/perform</a:t>
            </a:r>
            <a:endParaRPr lang="en-US" altLang="zh-CN" dirty="0"/>
          </a:p>
        </p:txBody>
      </p:sp>
      <p:sp>
        <p:nvSpPr>
          <p:cNvPr id="24" name="QB_5_AN.22_1#773e7cd04.blank?pid=7791b1c5c&amp;color=0,55,96&amp;vpa=15&amp;vtp=1&amp;bbb=1"/>
          <p:cNvSpPr/>
          <p:nvPr/>
        </p:nvSpPr>
        <p:spPr>
          <a:xfrm>
            <a:off x="2324576" y="5307330"/>
            <a:ext cx="890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conduct</a:t>
            </a:r>
            <a:endParaRPr lang="en-US" altLang="zh-CN" dirty="0"/>
          </a:p>
        </p:txBody>
      </p:sp>
      <p:sp>
        <p:nvSpPr>
          <p:cNvPr id="25" name="QB_5_AN.23_1#773e7cd04.blank?pid=7791b1c5c&amp;color=0,55,96&amp;vpa=16&amp;vtp=1&amp;bbb=1"/>
          <p:cNvSpPr/>
          <p:nvPr/>
        </p:nvSpPr>
        <p:spPr>
          <a:xfrm>
            <a:off x="3378676" y="5294630"/>
            <a:ext cx="15255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</a:t>
            </a:r>
            <a:endParaRPr lang="en-US" altLang="zh-CN" dirty="0"/>
          </a:p>
        </p:txBody>
      </p:sp>
      <p:sp>
        <p:nvSpPr>
          <p:cNvPr id="26" name="QB_5_AN.24_1#773e7cd04.blank?pid=7791b1c5c&amp;color=0,55,96&amp;vpa=17&amp;vtp=1&amp;bbb=1"/>
          <p:cNvSpPr/>
          <p:nvPr/>
        </p:nvSpPr>
        <p:spPr>
          <a:xfrm>
            <a:off x="711676" y="5692775"/>
            <a:ext cx="1360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experimental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9" grpId="0" build="p" animBg="1"/>
      <p:bldP spid="11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9" grpId="0" build="p" animBg="1"/>
      <p:bldP spid="20" grpId="0" build="p" animBg="1"/>
      <p:bldP spid="22" grpId="0" build="p" animBg="1"/>
      <p:bldP spid="23" grpId="0" build="p" animBg="1"/>
      <p:bldP spid="24" grpId="0" build="p" animBg="1"/>
      <p:bldP spid="25" grpId="0" build="p" animBg="1"/>
      <p:bldP spid="2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5_1#65bf31861?sp=1&amp;pid=7791b1c5c&amp;color=0,55,96&amp;vtp=1&amp;bt=1&amp;bbb=1"/>
          <p:cNvSpPr/>
          <p:nvPr/>
        </p:nvSpPr>
        <p:spPr>
          <a:xfrm>
            <a:off x="502920" y="15087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8.fiction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fictional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展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科幻小说</a:t>
            </a:r>
            <a:endParaRPr lang="en-US" altLang="zh-CN" sz="1800" dirty="0"/>
          </a:p>
        </p:txBody>
      </p:sp>
      <p:sp>
        <p:nvSpPr>
          <p:cNvPr id="3" name="QB_5_AN.26_1#65bf31861.blank?pid=7791b1c5c&amp;color=0,55,96&amp;vpa=18&amp;vtp=1&amp;bbb=1"/>
          <p:cNvSpPr/>
          <p:nvPr/>
        </p:nvSpPr>
        <p:spPr>
          <a:xfrm>
            <a:off x="1562576" y="1478280"/>
            <a:ext cx="2224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虚构的事，想象的事</a:t>
            </a:r>
            <a:endParaRPr lang="en-US" altLang="zh-CN" dirty="0"/>
          </a:p>
        </p:txBody>
      </p:sp>
      <p:sp>
        <p:nvSpPr>
          <p:cNvPr id="4" name="QB_5_AN.27_1#65bf31861.blank?pid=7791b1c5c&amp;color=0,55,96&amp;vpa=19&amp;vtp=1&amp;bbb=1"/>
          <p:cNvSpPr/>
          <p:nvPr/>
        </p:nvSpPr>
        <p:spPr>
          <a:xfrm>
            <a:off x="5302726" y="1478280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虚构的，编造的</a:t>
            </a:r>
            <a:endParaRPr lang="en-US" altLang="zh-CN" dirty="0"/>
          </a:p>
        </p:txBody>
      </p:sp>
      <p:sp>
        <p:nvSpPr>
          <p:cNvPr id="5" name="QB_5_AN.28_1#65bf31861.blank?pid=7791b1c5c&amp;color=0,55,96&amp;vpa=20&amp;vtp=1&amp;bbb=1"/>
          <p:cNvSpPr/>
          <p:nvPr/>
        </p:nvSpPr>
        <p:spPr>
          <a:xfrm>
            <a:off x="978376" y="1876425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science</a:t>
            </a:r>
            <a:endParaRPr lang="en-US" altLang="zh-CN" dirty="0"/>
          </a:p>
        </p:txBody>
      </p:sp>
      <p:sp>
        <p:nvSpPr>
          <p:cNvPr id="6" name="QB_5_AN.29_1#65bf31861.blank?pid=7791b1c5c&amp;color=0,55,96&amp;vpa=21&amp;vtp=1&amp;bbb=1"/>
          <p:cNvSpPr/>
          <p:nvPr/>
        </p:nvSpPr>
        <p:spPr>
          <a:xfrm>
            <a:off x="1981676" y="1876425"/>
            <a:ext cx="763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fiction</a:t>
            </a:r>
            <a:endParaRPr lang="en-US" altLang="zh-CN" dirty="0"/>
          </a:p>
        </p:txBody>
      </p:sp>
      <p:sp>
        <p:nvSpPr>
          <p:cNvPr id="7" name="QB_5_BD.30_1#648d33c17?pid=7791b1c5c&amp;color=0,55,96&amp;vtp=1&amp;bbb=1&amp;hb=1"/>
          <p:cNvSpPr/>
          <p:nvPr/>
        </p:nvSpPr>
        <p:spPr>
          <a:xfrm>
            <a:off x="502920" y="2327275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.系，绑；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贴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sth重视某物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附属的；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依恋的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爱慕的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.附件；依恋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；连接物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.闪光；闪光灯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.手电筒</a:t>
            </a:r>
            <a:endParaRPr lang="en-US" altLang="zh-CN" dirty="0"/>
          </a:p>
        </p:txBody>
      </p:sp>
      <p:sp>
        <p:nvSpPr>
          <p:cNvPr id="8" name="QB_5_AN.31_1#648d33c17.blank?pid=7791b1c5c&amp;color=0,55,96&amp;vpa=22&amp;vtp=1&amp;bbb=1"/>
          <p:cNvSpPr/>
          <p:nvPr/>
        </p:nvSpPr>
        <p:spPr>
          <a:xfrm>
            <a:off x="692626" y="2296795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</a:t>
            </a:r>
            <a:endParaRPr lang="en-US" altLang="zh-CN" dirty="0"/>
          </a:p>
        </p:txBody>
      </p:sp>
      <p:sp>
        <p:nvSpPr>
          <p:cNvPr id="9" name="QB_5_AN.32_1#648d33c17.blank?pid=7791b1c5c&amp;color=0,55,96&amp;vpa=23&amp;vtp=1&amp;bbb=1"/>
          <p:cNvSpPr/>
          <p:nvPr/>
        </p:nvSpPr>
        <p:spPr>
          <a:xfrm>
            <a:off x="3429476" y="2284095"/>
            <a:ext cx="18557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importance</a:t>
            </a:r>
            <a:endParaRPr lang="en-US" altLang="zh-CN" dirty="0"/>
          </a:p>
        </p:txBody>
      </p:sp>
      <p:sp>
        <p:nvSpPr>
          <p:cNvPr id="10" name="QB_5_AN.33_1#648d33c17.blank?pid=7791b1c5c&amp;color=0,55,96&amp;vpa=24&amp;vtp=1&amp;bbb=1"/>
          <p:cNvSpPr/>
          <p:nvPr/>
        </p:nvSpPr>
        <p:spPr>
          <a:xfrm>
            <a:off x="5372576" y="2284095"/>
            <a:ext cx="1271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significance</a:t>
            </a:r>
            <a:endParaRPr lang="en-US" altLang="zh-CN" dirty="0"/>
          </a:p>
        </p:txBody>
      </p:sp>
      <p:sp>
        <p:nvSpPr>
          <p:cNvPr id="11" name="QB_5_AN.34_1#648d33c17.blank?pid=7791b1c5c&amp;color=0,55,96&amp;vpa=25&amp;vtp=1&amp;bbb=1"/>
          <p:cNvSpPr/>
          <p:nvPr/>
        </p:nvSpPr>
        <p:spPr>
          <a:xfrm>
            <a:off x="6756875" y="229679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12" name="QB_5_AN.35_1#648d33c17.blank?pid=7791b1c5c&amp;color=0,55,96&amp;vpa=26&amp;vtp=1&amp;bbb=1"/>
          <p:cNvSpPr/>
          <p:nvPr/>
        </p:nvSpPr>
        <p:spPr>
          <a:xfrm>
            <a:off x="8953975" y="2296795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attached</a:t>
            </a:r>
            <a:endParaRPr lang="en-US" altLang="zh-CN" dirty="0"/>
          </a:p>
        </p:txBody>
      </p:sp>
      <p:sp>
        <p:nvSpPr>
          <p:cNvPr id="13" name="QB_5_AN.36_1#648d33c17.blank?pid=7791b1c5c&amp;color=0,55,96&amp;vpa=27&amp;vtp=1&amp;bbb=1"/>
          <p:cNvSpPr/>
          <p:nvPr/>
        </p:nvSpPr>
        <p:spPr>
          <a:xfrm>
            <a:off x="2464276" y="2715895"/>
            <a:ext cx="1169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attachment</a:t>
            </a:r>
            <a:endParaRPr lang="en-US" altLang="zh-CN" dirty="0"/>
          </a:p>
        </p:txBody>
      </p:sp>
      <p:sp>
        <p:nvSpPr>
          <p:cNvPr id="15" name="QB_5_AN.38_1#648d33c17.blank?pid=7791b1c5c&amp;color=0,55,96&amp;vpa=28&amp;vtp=1&amp;bbb=1"/>
          <p:cNvSpPr/>
          <p:nvPr/>
        </p:nvSpPr>
        <p:spPr>
          <a:xfrm>
            <a:off x="806926" y="3114040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flash</a:t>
            </a:r>
            <a:endParaRPr lang="en-US" altLang="zh-CN" dirty="0"/>
          </a:p>
        </p:txBody>
      </p:sp>
      <p:sp>
        <p:nvSpPr>
          <p:cNvPr id="16" name="QB_5_AN.39_1#648d33c17.blank?pid=7791b1c5c&amp;color=0,55,96&amp;vpa=29&amp;vtp=1&amp;bbb=1"/>
          <p:cNvSpPr/>
          <p:nvPr/>
        </p:nvSpPr>
        <p:spPr>
          <a:xfrm>
            <a:off x="3683476" y="3101340"/>
            <a:ext cx="1030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flashlight</a:t>
            </a:r>
            <a:endParaRPr lang="en-US" altLang="zh-CN" dirty="0"/>
          </a:p>
        </p:txBody>
      </p:sp>
      <p:sp>
        <p:nvSpPr>
          <p:cNvPr id="17" name="QB_5_BD.40_1#6d282f444?sp=1&amp;pid=7791b1c5c&amp;color=0,55,96&amp;vtp=1&amp;bbb=1"/>
          <p:cNvSpPr/>
          <p:nvPr/>
        </p:nvSpPr>
        <p:spPr>
          <a:xfrm>
            <a:off x="502920" y="357187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.传导（热、电）；实施；指挥（歌唱或音乐演奏）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.（电或热的）导体；（公共汽车）售票员</a:t>
            </a:r>
            <a:endParaRPr lang="en-US" altLang="zh-CN" sz="1800" dirty="0"/>
          </a:p>
        </p:txBody>
      </p:sp>
      <p:sp>
        <p:nvSpPr>
          <p:cNvPr id="18" name="QB_5_AN.41_1#6d282f444.blank?pid=7791b1c5c&amp;color=0,55,96&amp;vpa=30&amp;vtp=1&amp;bbb=1"/>
          <p:cNvSpPr/>
          <p:nvPr/>
        </p:nvSpPr>
        <p:spPr>
          <a:xfrm>
            <a:off x="773017" y="3541395"/>
            <a:ext cx="890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conduct</a:t>
            </a:r>
            <a:endParaRPr lang="en-US" altLang="zh-CN" dirty="0"/>
          </a:p>
        </p:txBody>
      </p:sp>
      <p:sp>
        <p:nvSpPr>
          <p:cNvPr id="19" name="QB_5_AN.42_1#6d282f444.blank?pid=7791b1c5c&amp;color=0,55,96&amp;vpa=31&amp;vtp=1&amp;bbb=1"/>
          <p:cNvSpPr/>
          <p:nvPr/>
        </p:nvSpPr>
        <p:spPr>
          <a:xfrm>
            <a:off x="737076" y="3939540"/>
            <a:ext cx="1081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conductor</a:t>
            </a:r>
            <a:endParaRPr lang="en-US" altLang="zh-CN" dirty="0"/>
          </a:p>
        </p:txBody>
      </p:sp>
      <p:sp>
        <p:nvSpPr>
          <p:cNvPr id="20" name="QB_5_BD.43_1#0d2fe49ee?sp=1&amp;pid=7791b1c5c&amp;color=0,55,96&amp;vtp=1&amp;bbb=1"/>
          <p:cNvSpPr/>
          <p:nvPr/>
        </p:nvSpPr>
        <p:spPr>
          <a:xfrm>
            <a:off x="502920" y="43916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.科学（上）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的联想①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.科学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科学家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.合乎科学地；学问上</a:t>
            </a:r>
            <a:endParaRPr lang="en-US" altLang="zh-CN" sz="1800" dirty="0"/>
          </a:p>
        </p:txBody>
      </p:sp>
      <p:sp>
        <p:nvSpPr>
          <p:cNvPr id="21" name="QB_5_AN.44_1#0d2fe49ee.blank?pid=7791b1c5c&amp;color=0,55,96&amp;vpa=32&amp;vtp=1&amp;bbb=1"/>
          <p:cNvSpPr/>
          <p:nvPr/>
        </p:nvSpPr>
        <p:spPr>
          <a:xfrm>
            <a:off x="781526" y="4361180"/>
            <a:ext cx="1004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scientific</a:t>
            </a:r>
            <a:endParaRPr lang="en-US" altLang="zh-CN" dirty="0"/>
          </a:p>
        </p:txBody>
      </p:sp>
      <p:sp>
        <p:nvSpPr>
          <p:cNvPr id="22" name="QB_5_AN.45_1#0d2fe49ee.blank?pid=7791b1c5c&amp;color=0,55,96&amp;vpa=33&amp;vtp=1&amp;bbb=1"/>
          <p:cNvSpPr/>
          <p:nvPr/>
        </p:nvSpPr>
        <p:spPr>
          <a:xfrm>
            <a:off x="4356576" y="4361180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science</a:t>
            </a:r>
            <a:endParaRPr lang="en-US" altLang="zh-CN" dirty="0"/>
          </a:p>
        </p:txBody>
      </p:sp>
      <p:sp>
        <p:nvSpPr>
          <p:cNvPr id="23" name="QB_5_AN.46_1#0d2fe49ee.blank?pid=7791b1c5c&amp;color=0,55,96&amp;vpa=34&amp;vtp=1&amp;bbb=1"/>
          <p:cNvSpPr/>
          <p:nvPr/>
        </p:nvSpPr>
        <p:spPr>
          <a:xfrm>
            <a:off x="711676" y="4759325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</a:t>
            </a:r>
            <a:endParaRPr lang="en-US" altLang="zh-CN" dirty="0"/>
          </a:p>
        </p:txBody>
      </p:sp>
      <p:sp>
        <p:nvSpPr>
          <p:cNvPr id="24" name="QB_5_AN.47_1#0d2fe49ee.blank?pid=7791b1c5c&amp;color=0,55,96&amp;vpa=35&amp;vtp=1&amp;bbb=1"/>
          <p:cNvSpPr/>
          <p:nvPr/>
        </p:nvSpPr>
        <p:spPr>
          <a:xfrm>
            <a:off x="2953226" y="4746625"/>
            <a:ext cx="1347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scientifically</a:t>
            </a:r>
            <a:endParaRPr lang="en-US" altLang="zh-CN" dirty="0"/>
          </a:p>
        </p:txBody>
      </p:sp>
      <p:sp>
        <p:nvSpPr>
          <p:cNvPr id="25" name="QB_5_BD.48_1#c56f37237?sp=1&amp;pid=7791b1c5c&amp;color=0,55,96&amp;vtp=1&amp;bbb=1"/>
          <p:cNvSpPr/>
          <p:nvPr/>
        </p:nvSpPr>
        <p:spPr>
          <a:xfrm>
            <a:off x="502920" y="521144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.完全地，彻底地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.完全的；整个的</a:t>
            </a:r>
            <a:endParaRPr lang="en-US" altLang="zh-CN" sz="1800" dirty="0"/>
          </a:p>
        </p:txBody>
      </p:sp>
      <p:sp>
        <p:nvSpPr>
          <p:cNvPr id="26" name="QB_5_AN.49_1#c56f37237.blank?pid=7791b1c5c&amp;color=0,55,96&amp;vpa=36&amp;vtp=1&amp;bbb=1"/>
          <p:cNvSpPr/>
          <p:nvPr/>
        </p:nvSpPr>
        <p:spPr>
          <a:xfrm>
            <a:off x="794226" y="5168265"/>
            <a:ext cx="865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entirely</a:t>
            </a:r>
            <a:endParaRPr lang="en-US" altLang="zh-CN" dirty="0"/>
          </a:p>
        </p:txBody>
      </p:sp>
      <p:sp>
        <p:nvSpPr>
          <p:cNvPr id="27" name="QB_5_AN.50_1#c56f37237.blank?pid=7791b1c5c&amp;color=0,55,96&amp;vpa=37&amp;vtp=1&amp;bbb=1"/>
          <p:cNvSpPr/>
          <p:nvPr/>
        </p:nvSpPr>
        <p:spPr>
          <a:xfrm>
            <a:off x="940276" y="5579110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entire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5" grpId="0" build="p" animBg="1"/>
      <p:bldP spid="16" grpId="0" build="p" animBg="1"/>
      <p:bldP spid="18" grpId="0" build="p" animBg="1"/>
      <p:bldP spid="19" grpId="0" build="p" animBg="1"/>
      <p:bldP spid="21" grpId="0" build="p" animBg="1"/>
      <p:bldP spid="22" grpId="0" build="p" animBg="1"/>
      <p:bldP spid="23" grpId="0" build="p" animBg="1"/>
      <p:bldP spid="24" grpId="0" build="p" animBg="1"/>
      <p:bldP spid="26" grpId="0" build="p" animBg="1"/>
      <p:bldP spid="2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1_1#dc4bac0a2?sp=1&amp;pid=7791b1c5c&amp;color=0,55,96&amp;vtp=1&amp;bt=1&amp;bbb=1"/>
          <p:cNvSpPr/>
          <p:nvPr/>
        </p:nvSpPr>
        <p:spPr>
          <a:xfrm>
            <a:off x="502920" y="150876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.记述，描述；账户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.认为是；视为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配①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的原因；占（一定数量或比例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由于；因为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.会计;会计师</a:t>
            </a:r>
            <a:endParaRPr lang="en-US" altLang="zh-CN" sz="1800" dirty="0"/>
          </a:p>
        </p:txBody>
      </p:sp>
      <p:sp>
        <p:nvSpPr>
          <p:cNvPr id="3" name="QB_5_AN.52_1#dc4bac0a2.blank?pid=7791b1c5c&amp;color=0,55,96&amp;vpa=38&amp;vtp=1&amp;bbb=1"/>
          <p:cNvSpPr/>
          <p:nvPr/>
        </p:nvSpPr>
        <p:spPr>
          <a:xfrm>
            <a:off x="781526" y="1478280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</a:t>
            </a:r>
            <a:endParaRPr lang="en-US" altLang="zh-CN" dirty="0"/>
          </a:p>
        </p:txBody>
      </p:sp>
      <p:sp>
        <p:nvSpPr>
          <p:cNvPr id="4" name="QB_5_AN.53_1#dc4bac0a2.blank?pid=7791b1c5c&amp;color=0,55,96&amp;vpa=39&amp;vtp=1&amp;bbb=1"/>
          <p:cNvSpPr/>
          <p:nvPr/>
        </p:nvSpPr>
        <p:spPr>
          <a:xfrm>
            <a:off x="1181576" y="1897380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</a:t>
            </a:r>
            <a:endParaRPr lang="en-US" altLang="zh-CN" dirty="0"/>
          </a:p>
        </p:txBody>
      </p:sp>
      <p:sp>
        <p:nvSpPr>
          <p:cNvPr id="5" name="QB_5_AN.54_1#dc4bac0a2.blank?pid=7791b1c5c&amp;color=0,55,96&amp;vpa=40&amp;vtp=1&amp;bbb=1"/>
          <p:cNvSpPr/>
          <p:nvPr/>
        </p:nvSpPr>
        <p:spPr>
          <a:xfrm>
            <a:off x="2210276" y="1897380"/>
            <a:ext cx="433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endParaRPr lang="en-US" altLang="zh-CN" dirty="0"/>
          </a:p>
        </p:txBody>
      </p:sp>
      <p:sp>
        <p:nvSpPr>
          <p:cNvPr id="6" name="QB_5_AN.55_1#dc4bac0a2.blank?pid=7791b1c5c&amp;color=0,55,96&amp;vpa=41&amp;vtp=1&amp;bbb=1"/>
          <p:cNvSpPr/>
          <p:nvPr/>
        </p:nvSpPr>
        <p:spPr>
          <a:xfrm>
            <a:off x="7023575" y="189738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endParaRPr lang="en-US" altLang="zh-CN" dirty="0"/>
          </a:p>
        </p:txBody>
      </p:sp>
      <p:sp>
        <p:nvSpPr>
          <p:cNvPr id="7" name="QB_5_AN.56_1#dc4bac0a2.blank?pid=7791b1c5c&amp;color=0,55,96&amp;vpa=42&amp;vtp=1&amp;bbb=1"/>
          <p:cNvSpPr/>
          <p:nvPr/>
        </p:nvSpPr>
        <p:spPr>
          <a:xfrm>
            <a:off x="7582375" y="1897380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</a:t>
            </a:r>
            <a:endParaRPr lang="en-US" altLang="zh-CN" dirty="0"/>
          </a:p>
        </p:txBody>
      </p:sp>
      <p:sp>
        <p:nvSpPr>
          <p:cNvPr id="8" name="QB_5_AN.57_1#dc4bac0a2.blank?pid=7791b1c5c&amp;color=0,55,96&amp;vpa=43&amp;vtp=1&amp;bbb=1"/>
          <p:cNvSpPr/>
          <p:nvPr/>
        </p:nvSpPr>
        <p:spPr>
          <a:xfrm>
            <a:off x="8585675" y="1897380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9" name="QB_5_AN.58_1#dc4bac0a2.blank?pid=7791b1c5c&amp;color=0,55,96&amp;vpa=44&amp;vtp=1&amp;bbb=1"/>
          <p:cNvSpPr/>
          <p:nvPr/>
        </p:nvSpPr>
        <p:spPr>
          <a:xfrm>
            <a:off x="698976" y="2295525"/>
            <a:ext cx="1157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accountant</a:t>
            </a:r>
            <a:endParaRPr lang="en-US" altLang="zh-CN" dirty="0"/>
          </a:p>
        </p:txBody>
      </p:sp>
      <p:sp>
        <p:nvSpPr>
          <p:cNvPr id="10" name="QB_5_BD.59_1#706fc2a17?sp=1&amp;pid=7791b1c5c&amp;color=0,55,96&amp;vtp=1&amp;bbb=1"/>
          <p:cNvSpPr/>
          <p:nvPr/>
        </p:nvSpPr>
        <p:spPr>
          <a:xfrm>
            <a:off x="502920" y="275209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.证明，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证据联想①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.证明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，证实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.已证实的；被证明的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发生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17.die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____ 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想出；想到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19.apart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20.establish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truth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21.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促成；有助于</a:t>
            </a:r>
            <a:endParaRPr lang="en-US" altLang="zh-CN" sz="1800" dirty="0"/>
          </a:p>
        </p:txBody>
      </p:sp>
      <p:sp>
        <p:nvSpPr>
          <p:cNvPr id="12" name="QB_5_AN.60_1#706fc2a17.blank?pid=7791b1c5c&amp;color=0,55,96&amp;vpa=45&amp;vtp=1&amp;bbb=1"/>
          <p:cNvSpPr/>
          <p:nvPr/>
        </p:nvSpPr>
        <p:spPr>
          <a:xfrm>
            <a:off x="781526" y="2708910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proof</a:t>
            </a:r>
            <a:endParaRPr lang="en-US" altLang="zh-CN" dirty="0"/>
          </a:p>
        </p:txBody>
      </p:sp>
      <p:sp>
        <p:nvSpPr>
          <p:cNvPr id="13" name="QB_5_AN.61_1#706fc2a17.blank?pid=7791b1c5c&amp;color=0,55,96&amp;vpa=46&amp;vtp=1&amp;bbb=1"/>
          <p:cNvSpPr/>
          <p:nvPr/>
        </p:nvSpPr>
        <p:spPr>
          <a:xfrm>
            <a:off x="3569176" y="2708910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prove</a:t>
            </a:r>
            <a:endParaRPr lang="en-US" altLang="zh-CN" dirty="0"/>
          </a:p>
        </p:txBody>
      </p:sp>
      <p:sp>
        <p:nvSpPr>
          <p:cNvPr id="14" name="QB_5_AN.62_1#706fc2a17.blank?pid=7791b1c5c&amp;color=0,55,96&amp;vpa=47&amp;vtp=1&amp;bbb=1"/>
          <p:cNvSpPr/>
          <p:nvPr/>
        </p:nvSpPr>
        <p:spPr>
          <a:xfrm>
            <a:off x="711676" y="3128010"/>
            <a:ext cx="801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proven</a:t>
            </a:r>
            <a:endParaRPr lang="en-US" altLang="zh-CN" dirty="0"/>
          </a:p>
        </p:txBody>
      </p:sp>
      <p:sp>
        <p:nvSpPr>
          <p:cNvPr id="16" name="QB_5_AN.64_1#706fc2a17.blank?pid=7791b1c5c&amp;color=0,55,96&amp;vpa=48&amp;vtp=1&amp;bbb=1"/>
          <p:cNvSpPr/>
          <p:nvPr/>
        </p:nvSpPr>
        <p:spPr>
          <a:xfrm>
            <a:off x="781526" y="3559810"/>
            <a:ext cx="547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endParaRPr lang="en-US" altLang="zh-CN" dirty="0"/>
          </a:p>
        </p:txBody>
      </p:sp>
      <p:sp>
        <p:nvSpPr>
          <p:cNvPr id="17" name="QB_5_AN.65_1#706fc2a17.blank?pid=7791b1c5c&amp;color=0,55,96&amp;vpa=49&amp;vtp=1&amp;bbb=1"/>
          <p:cNvSpPr/>
          <p:nvPr/>
        </p:nvSpPr>
        <p:spPr>
          <a:xfrm>
            <a:off x="1467326" y="3547110"/>
            <a:ext cx="649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endParaRPr lang="en-US" altLang="zh-CN" dirty="0"/>
          </a:p>
        </p:txBody>
      </p:sp>
      <p:sp>
        <p:nvSpPr>
          <p:cNvPr id="19" name="QB_5_AN.67_1#706fc2a17.blank?pid=7791b1c5c&amp;color=0,55,96&amp;vpa=50&amp;vtp=1&amp;bbb=1"/>
          <p:cNvSpPr/>
          <p:nvPr/>
        </p:nvSpPr>
        <p:spPr>
          <a:xfrm>
            <a:off x="1746726" y="3978910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死于</a:t>
            </a:r>
            <a:endParaRPr lang="en-US" altLang="zh-CN" dirty="0"/>
          </a:p>
        </p:txBody>
      </p:sp>
      <p:sp>
        <p:nvSpPr>
          <p:cNvPr id="21" name="QB_5_AN.69_1#706fc2a17.blank?pid=7791b1c5c&amp;color=0,55,96&amp;vpa=51&amp;vtp=1&amp;bbb=1"/>
          <p:cNvSpPr/>
          <p:nvPr/>
        </p:nvSpPr>
        <p:spPr>
          <a:xfrm>
            <a:off x="781526" y="4398010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endParaRPr lang="en-US" altLang="zh-CN" dirty="0"/>
          </a:p>
        </p:txBody>
      </p:sp>
      <p:sp>
        <p:nvSpPr>
          <p:cNvPr id="22" name="QB_5_AN.70_1#706fc2a17.blank?pid=7791b1c5c&amp;color=0,55,96&amp;vpa=52&amp;vtp=1&amp;bbb=1"/>
          <p:cNvSpPr/>
          <p:nvPr/>
        </p:nvSpPr>
        <p:spPr>
          <a:xfrm>
            <a:off x="1594326" y="438531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endParaRPr lang="en-US" altLang="zh-CN" dirty="0"/>
          </a:p>
        </p:txBody>
      </p:sp>
      <p:sp>
        <p:nvSpPr>
          <p:cNvPr id="23" name="QB_5_AN.71_1#706fc2a17.blank?pid=7791b1c5c&amp;color=0,55,96&amp;vpa=53&amp;vtp=1&amp;bbb=1"/>
          <p:cNvSpPr/>
          <p:nvPr/>
        </p:nvSpPr>
        <p:spPr>
          <a:xfrm>
            <a:off x="2140426" y="4398010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25" name="QB_5_AN.73_1#706fc2a17.blank?pid=7791b1c5c&amp;color=0,55,96&amp;vpa=54&amp;vtp=1&amp;bbb=1"/>
          <p:cNvSpPr/>
          <p:nvPr/>
        </p:nvSpPr>
        <p:spPr>
          <a:xfrm>
            <a:off x="1924526" y="4817110"/>
            <a:ext cx="19954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除了</a:t>
            </a:r>
            <a:r>
              <a:rPr lang="en-US" altLang="zh-CN" b="0" i="0" dirty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外（都）</a:t>
            </a:r>
            <a:endParaRPr lang="en-US" altLang="zh-CN" dirty="0"/>
          </a:p>
        </p:txBody>
      </p:sp>
      <p:sp>
        <p:nvSpPr>
          <p:cNvPr id="27" name="QB_5_AN.75_1#706fc2a17.blank?pid=7791b1c5c&amp;color=0,55,96&amp;vpa=55&amp;vtp=1&amp;bbb=1"/>
          <p:cNvSpPr/>
          <p:nvPr/>
        </p:nvSpPr>
        <p:spPr>
          <a:xfrm>
            <a:off x="2648426" y="5236210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确定真相</a:t>
            </a:r>
            <a:endParaRPr lang="en-US" altLang="zh-CN" dirty="0"/>
          </a:p>
        </p:txBody>
      </p:sp>
      <p:sp>
        <p:nvSpPr>
          <p:cNvPr id="29" name="QB_5_AN.77_1#706fc2a17.blank?pid=7791b1c5c&amp;color=0,55,96&amp;vpa=56&amp;vtp=1&amp;bbb=1"/>
          <p:cNvSpPr/>
          <p:nvPr/>
        </p:nvSpPr>
        <p:spPr>
          <a:xfrm>
            <a:off x="794226" y="5634355"/>
            <a:ext cx="109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contribute</a:t>
            </a:r>
            <a:endParaRPr lang="en-US" altLang="zh-CN" dirty="0"/>
          </a:p>
        </p:txBody>
      </p:sp>
      <p:sp>
        <p:nvSpPr>
          <p:cNvPr id="30" name="QB_5_AN.78_1#706fc2a17.blank?pid=7791b1c5c&amp;color=0,55,96&amp;vpa=57&amp;vtp=1&amp;bbb=1"/>
          <p:cNvSpPr/>
          <p:nvPr/>
        </p:nvSpPr>
        <p:spPr>
          <a:xfrm>
            <a:off x="2026126" y="563435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2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9" grpId="0" build="p" animBg="1"/>
      <p:bldP spid="21" grpId="0" build="p" animBg="1"/>
      <p:bldP spid="22" grpId="0" build="p" animBg="1"/>
      <p:bldP spid="23" grpId="0" build="p" animBg="1"/>
      <p:bldP spid="25" grpId="0" build="p" animBg="1"/>
      <p:bldP spid="27" grpId="0" build="p" animBg="1"/>
      <p:bldP spid="29" grpId="0" build="p" animBg="1"/>
      <p:bldP spid="30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fe0be97c?pid=7ca5b9d92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核心词汇</a:t>
            </a:r>
            <a:endParaRPr lang="en-US" altLang="zh-CN" sz="2400" dirty="0"/>
          </a:p>
        </p:txBody>
      </p:sp>
      <p:sp>
        <p:nvSpPr>
          <p:cNvPr id="3" name="P_5_BD#18ae7ce5e?pid=cfe0be97c&amp;color=0,55,96&amp;vtp=1&amp;bbb=1&amp;hb=1"/>
          <p:cNvSpPr/>
          <p:nvPr/>
        </p:nvSpPr>
        <p:spPr>
          <a:xfrm>
            <a:off x="502920" y="2045175"/>
            <a:ext cx="10570464" cy="16297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Benjamin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Franklin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（1706—1790）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Fathers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United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States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draft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Declaration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Independence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本杰明·富兰克林（1706—1790）是美国的开国元勋之一，</a:t>
            </a:r>
          </a:p>
          <a:p>
            <a:pPr>
              <a:lnSpc>
                <a:spcPts val="3300"/>
              </a:lnSpc>
            </a:pPr>
            <a:r>
              <a:rPr lang="en-US" altLang="zh-CN" b="0" i="0" dirty="0" err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协助起草了《独立宣言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》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教材P42</a:t>
            </a:r>
            <a:endParaRPr lang="en-US" altLang="zh-CN" dirty="0">
              <a:latin typeface="SimSun" panose="02010600030101010101" pitchFamily="2" charset="-122"/>
            </a:endParaRPr>
          </a:p>
        </p:txBody>
      </p:sp>
      <p:pic>
        <p:nvPicPr>
          <p:cNvPr id="4" name="P_5#18ae7ce5e?pid=cfe0be97c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3278853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5_BD#edc478667?pid=cfe0be97c&amp;color=0,55,96&amp;vtp=1&amp;bbb=1"/>
          <p:cNvSpPr/>
          <p:nvPr/>
        </p:nvSpPr>
        <p:spPr>
          <a:xfrm>
            <a:off x="502920" y="3737420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declaration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.声明，宣告，公告</a:t>
            </a:r>
            <a:endParaRPr lang="en-US" altLang="zh-CN" sz="2200" dirty="0"/>
          </a:p>
        </p:txBody>
      </p:sp>
      <p:pic>
        <p:nvPicPr>
          <p:cNvPr id="7" name="P_6_BD#c94a3db06?pid=edc478667&amp;color=0,55,96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296014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P_6_BD#c94a3db06?pid=edc478667&amp;color=0,55,96&amp;vtp=1&amp;bbb=1"/>
          <p:cNvSpPr/>
          <p:nvPr/>
        </p:nvSpPr>
        <p:spPr>
          <a:xfrm>
            <a:off x="502920" y="4232006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issue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/sign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declaration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发布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/签署公告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declaration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宣战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Declaration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独立宣言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declaration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tomorrow.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他们明天将签署这份公告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2618</Words>
  <Application>Microsoft Office PowerPoint</Application>
  <PresentationFormat>宽屏</PresentationFormat>
  <Paragraphs>351</Paragraphs>
  <Slides>36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5" baseType="lpstr">
      <vt:lpstr>Arial (正文)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3</cp:revision>
  <dcterms:created xsi:type="dcterms:W3CDTF">2024-10-09T08:39:06Z</dcterms:created>
  <dcterms:modified xsi:type="dcterms:W3CDTF">2024-10-09T09:39:06Z</dcterms:modified>
  <cp:category/>
  <cp:contentStatus/>
</cp:coreProperties>
</file>